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597" r:id="rId3"/>
    <p:sldId id="549" r:id="rId4"/>
    <p:sldId id="569" r:id="rId5"/>
    <p:sldId id="598" r:id="rId6"/>
    <p:sldId id="599" r:id="rId7"/>
    <p:sldId id="602" r:id="rId8"/>
    <p:sldId id="601" r:id="rId9"/>
    <p:sldId id="603" r:id="rId10"/>
    <p:sldId id="604" r:id="rId11"/>
    <p:sldId id="605" r:id="rId12"/>
    <p:sldId id="606" r:id="rId13"/>
    <p:sldId id="600" r:id="rId14"/>
    <p:sldId id="589" r:id="rId15"/>
    <p:sldId id="588" r:id="rId16"/>
    <p:sldId id="570" r:id="rId17"/>
    <p:sldId id="590" r:id="rId18"/>
    <p:sldId id="591" r:id="rId19"/>
    <p:sldId id="592" r:id="rId20"/>
    <p:sldId id="578" r:id="rId21"/>
    <p:sldId id="595" r:id="rId22"/>
    <p:sldId id="608" r:id="rId23"/>
    <p:sldId id="607" r:id="rId24"/>
    <p:sldId id="586" r:id="rId25"/>
    <p:sldId id="593" r:id="rId26"/>
    <p:sldId id="587" r:id="rId27"/>
    <p:sldId id="579" r:id="rId28"/>
    <p:sldId id="580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drxiv.org/content/10.1101/2021.10.15.21265060v1.f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4218" y="4218368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9759" y="3849036"/>
            <a:ext cx="40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워크숍</a:t>
            </a:r>
            <a:r>
              <a:rPr lang="en-US" altLang="ko-KR" b="1" dirty="0" smtClean="0">
                <a:latin typeface="+mj-ea"/>
                <a:ea typeface="+mj-ea"/>
              </a:rPr>
              <a:t>- </a:t>
            </a:r>
            <a:r>
              <a:rPr lang="ko-KR" altLang="en-US" b="1" dirty="0" smtClean="0">
                <a:latin typeface="+mj-ea"/>
                <a:ea typeface="+mj-ea"/>
              </a:rPr>
              <a:t>카이스트 파트 보조 자료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VIT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579421"/>
            <a:ext cx="8800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VIT</a:t>
            </a:r>
            <a:r>
              <a:rPr lang="ko-KR" altLang="en-US" sz="1400" b="1" dirty="0" smtClean="0"/>
              <a:t>기반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패치 </a:t>
            </a:r>
            <a:r>
              <a:rPr lang="ko-KR" altLang="en-US" sz="1400" b="1" dirty="0" err="1" smtClean="0"/>
              <a:t>분류기가</a:t>
            </a:r>
            <a:r>
              <a:rPr lang="ko-KR" altLang="en-US" sz="1400" b="1" dirty="0" smtClean="0"/>
              <a:t> 아닌 </a:t>
            </a:r>
            <a:r>
              <a:rPr lang="en-US" altLang="ko-KR" sz="1400" b="1" dirty="0" smtClean="0"/>
              <a:t>WSI </a:t>
            </a:r>
            <a:r>
              <a:rPr lang="ko-KR" altLang="en-US" sz="1400" b="1" dirty="0" smtClean="0"/>
              <a:t>분류기 개발 </a:t>
            </a:r>
            <a:r>
              <a:rPr lang="ko-KR" altLang="en-US" sz="1400" b="1" dirty="0" err="1" smtClean="0"/>
              <a:t>시도중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1: Training Patch Feature </a:t>
            </a:r>
            <a:r>
              <a:rPr lang="en-US" altLang="ko-KR" sz="1400" b="1" dirty="0" smtClean="0"/>
              <a:t>Extractor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2: Constructing graph and </a:t>
            </a:r>
            <a:r>
              <a:rPr lang="en-US" altLang="ko-KR" sz="1400" b="1" dirty="0" smtClean="0"/>
              <a:t>(prepare </a:t>
            </a:r>
            <a:r>
              <a:rPr lang="en-US" altLang="ko-KR" sz="1400" b="1" dirty="0"/>
              <a:t>everything that needed for training graph </a:t>
            </a:r>
            <a:r>
              <a:rPr lang="en-US" altLang="ko-KR" sz="1400" b="1" dirty="0" smtClean="0"/>
              <a:t>VIT):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Step </a:t>
            </a:r>
            <a:r>
              <a:rPr lang="en-US" altLang="ko-KR" sz="1400" b="1" dirty="0"/>
              <a:t>3: Training Graph VIT:</a:t>
            </a:r>
            <a:endParaRPr lang="en-US" altLang="ko-KR" sz="11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9551" y="6522546"/>
            <a:ext cx="47044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otoSansKR"/>
                <a:hlinkClick r:id="rId2"/>
              </a:rPr>
              <a:t>https://www.medrxiv.org/content/10.1101/2021.10.15.21265060v1.full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35" y="3972121"/>
            <a:ext cx="5061437" cy="22314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9551" y="6288043"/>
            <a:ext cx="53137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100" b="1" dirty="0">
                <a:solidFill>
                  <a:srgbClr val="131313"/>
                </a:solidFill>
              </a:rPr>
              <a:t>A deep learning based graph-transformer for whole slide image classification</a:t>
            </a:r>
            <a:endParaRPr lang="en-US" altLang="ko-KR" sz="1100" b="1" dirty="0">
              <a:solidFill>
                <a:srgbClr val="131313"/>
              </a:solidFill>
              <a:effectLst/>
            </a:endParaRPr>
          </a:p>
        </p:txBody>
      </p:sp>
      <p:pic>
        <p:nvPicPr>
          <p:cNvPr id="1026" name="Picture 2" descr="https://www.medrxiv.org/content/medrxiv/early/2021/10/18/2021.10.15.21265060/F1.large.jpg?width=800&amp;height=600&amp;carouse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0" y="2258014"/>
            <a:ext cx="6882066" cy="15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47" y="4468353"/>
            <a:ext cx="111442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84910" y="5317279"/>
            <a:ext cx="1964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현재 생성된 </a:t>
            </a:r>
            <a:r>
              <a:rPr lang="en-US" altLang="ko-KR" sz="900" dirty="0" smtClean="0"/>
              <a:t>feature </a:t>
            </a:r>
            <a:r>
              <a:rPr lang="ko-KR" altLang="en-US" sz="900" dirty="0" smtClean="0"/>
              <a:t>데이터의 형태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7650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추가 개발 계획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37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4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Classifier </a:t>
            </a:r>
            <a:r>
              <a:rPr lang="en-US" altLang="ko-KR" b="1" dirty="0">
                <a:latin typeface="+mj-ea"/>
              </a:rPr>
              <a:t>based</a:t>
            </a:r>
            <a:r>
              <a:rPr lang="en-US" altLang="ko-KR" b="1" dirty="0" smtClean="0">
                <a:latin typeface="+mj-ea"/>
              </a:rPr>
              <a:t> Anomaly detection 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컨셉 레벨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6841" y="626521"/>
            <a:ext cx="880041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</a:t>
            </a:r>
            <a:r>
              <a:rPr lang="ko-KR" altLang="en-US" sz="1400" b="1" dirty="0" smtClean="0"/>
              <a:t>컨셉 수준의 연구입니다</a:t>
            </a:r>
            <a:r>
              <a:rPr lang="en-US" altLang="ko-KR" sz="1400" b="1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Anomaly detection </a:t>
            </a:r>
            <a:r>
              <a:rPr lang="ko-KR" altLang="en-US" sz="1400" dirty="0" smtClean="0"/>
              <a:t>방식과 일반 분류 모델을 합쳐서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애매한 패치들에 대해서 다뤄 보고자 함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분류기 학습에 </a:t>
            </a:r>
            <a:r>
              <a:rPr lang="en-US" altLang="ko-KR" sz="1400" dirty="0" smtClean="0"/>
              <a:t>distance loss</a:t>
            </a:r>
            <a:r>
              <a:rPr lang="ko-KR" altLang="en-US" sz="1400" dirty="0" smtClean="0"/>
              <a:t>를 추가하여 </a:t>
            </a:r>
            <a:r>
              <a:rPr lang="ko-KR" altLang="en-US" sz="1400" dirty="0" err="1" smtClean="0"/>
              <a:t>분류기가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feature space</a:t>
            </a:r>
            <a:r>
              <a:rPr lang="ko-KR" altLang="en-US" sz="1400" dirty="0" smtClean="0"/>
              <a:t>에서 패치 클러스터를 생성하도록 유도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클러스터 중심으로부터 거리를 연산하여 분류가 모호한 패치들을 선별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추후 </a:t>
            </a:r>
            <a:r>
              <a:rPr lang="en-US" altLang="ko-KR" sz="1400" dirty="0" smtClean="0"/>
              <a:t>feature space </a:t>
            </a:r>
            <a:r>
              <a:rPr lang="ko-KR" altLang="en-US" sz="1400" dirty="0" smtClean="0"/>
              <a:t>정보를 분류하는 </a:t>
            </a:r>
            <a:r>
              <a:rPr lang="ko-KR" altLang="en-US" sz="1400" dirty="0" err="1" smtClean="0"/>
              <a:t>분류기를</a:t>
            </a:r>
            <a:r>
              <a:rPr lang="ko-KR" altLang="en-US" sz="1400" dirty="0" smtClean="0"/>
              <a:t> 생성하여 </a:t>
            </a:r>
            <a:r>
              <a:rPr lang="en-US" altLang="ko-KR" sz="1400" dirty="0" smtClean="0"/>
              <a:t>WSI </a:t>
            </a:r>
            <a:r>
              <a:rPr lang="ko-KR" altLang="en-US" sz="1400" dirty="0" smtClean="0"/>
              <a:t>분류 계획 </a:t>
            </a:r>
            <a:r>
              <a:rPr lang="en-US" altLang="ko-KR" sz="1400" dirty="0" smtClean="0"/>
              <a:t>(UI</a:t>
            </a:r>
            <a:r>
              <a:rPr lang="ko-KR" altLang="en-US" sz="1400" dirty="0" smtClean="0"/>
              <a:t>에서 회색</a:t>
            </a:r>
            <a:r>
              <a:rPr lang="en-US" altLang="ko-KR" sz="1400" dirty="0" smtClean="0"/>
              <a:t>)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6058969" y="2230452"/>
            <a:ext cx="0" cy="240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6058969" y="4640366"/>
            <a:ext cx="1453073" cy="93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298677" y="4640366"/>
            <a:ext cx="2760293" cy="18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3794333" y="2726108"/>
            <a:ext cx="1837346" cy="176898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794333" y="3230310"/>
            <a:ext cx="1837346" cy="76057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22464" y="3230310"/>
            <a:ext cx="1837346" cy="176898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322464" y="3734512"/>
            <a:ext cx="1837346" cy="76057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485118" y="4517568"/>
            <a:ext cx="1837346" cy="176898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494643" y="5021770"/>
            <a:ext cx="1837346" cy="76057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725825" y="3614871"/>
            <a:ext cx="1333143" cy="10254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4687050" y="3587599"/>
            <a:ext cx="77550" cy="77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335766" y="5359010"/>
            <a:ext cx="77550" cy="77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>
            <a:stCxn id="40" idx="7"/>
          </p:cNvCxnSpPr>
          <p:nvPr/>
        </p:nvCxnSpPr>
        <p:spPr>
          <a:xfrm flipV="1">
            <a:off x="5401959" y="4640366"/>
            <a:ext cx="666534" cy="7300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070400" y="4144886"/>
            <a:ext cx="1178860" cy="495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7208497" y="4112378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295540" y="6009549"/>
            <a:ext cx="104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62634" y="5098993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056240" y="5500334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215034" y="5251393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453029" y="5141722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446635" y="5543063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605429" y="5294122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00492" y="5630329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690887" y="5673058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937463" y="5284909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494363" y="3394299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43906" y="3640189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339106" y="3751038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339106" y="3510535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491506" y="3662935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643906" y="3815335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747915" y="3219153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897458" y="3465043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92658" y="3575892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592658" y="3335389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745058" y="3487789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897458" y="3640189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339106" y="4282132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664865" y="2817014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425273" y="3533329"/>
            <a:ext cx="60960" cy="7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980192" y="6001690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6068493" y="5185368"/>
            <a:ext cx="85458" cy="85458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130947" y="3823374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976085" y="4034215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295260" y="3953021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7447660" y="4105421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7029235" y="4343993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7264786" y="4278080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7198941" y="4351703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7434492" y="4285790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7137190" y="3970784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7372741" y="3904871"/>
            <a:ext cx="77550" cy="77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/>
          <p:cNvSpPr/>
          <p:nvPr/>
        </p:nvSpPr>
        <p:spPr>
          <a:xfrm>
            <a:off x="6738740" y="5236457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이등변 삼각형 90"/>
          <p:cNvSpPr/>
          <p:nvPr/>
        </p:nvSpPr>
        <p:spPr>
          <a:xfrm>
            <a:off x="6891140" y="5388857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이등변 삼각형 91"/>
          <p:cNvSpPr/>
          <p:nvPr/>
        </p:nvSpPr>
        <p:spPr>
          <a:xfrm>
            <a:off x="6061742" y="4482535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/>
        </p:nvSpPr>
        <p:spPr>
          <a:xfrm>
            <a:off x="6082251" y="4605175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이등변 삼각형 93"/>
          <p:cNvSpPr/>
          <p:nvPr/>
        </p:nvSpPr>
        <p:spPr>
          <a:xfrm>
            <a:off x="5929308" y="4451551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이등변 삼각형 94"/>
          <p:cNvSpPr/>
          <p:nvPr/>
        </p:nvSpPr>
        <p:spPr>
          <a:xfrm>
            <a:off x="6489122" y="5013345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이등변 삼각형 95"/>
          <p:cNvSpPr/>
          <p:nvPr/>
        </p:nvSpPr>
        <p:spPr>
          <a:xfrm>
            <a:off x="3978242" y="4476477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이등변 삼각형 96"/>
          <p:cNvSpPr/>
          <p:nvPr/>
        </p:nvSpPr>
        <p:spPr>
          <a:xfrm>
            <a:off x="4130642" y="4628877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/>
          <p:cNvSpPr/>
          <p:nvPr/>
        </p:nvSpPr>
        <p:spPr>
          <a:xfrm>
            <a:off x="3911561" y="4781277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>
            <a:off x="6157657" y="2760668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>
            <a:off x="6310057" y="2913068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>
            <a:off x="6090976" y="3065468"/>
            <a:ext cx="125950" cy="109555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1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요약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Cutmix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57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데이터 </a:t>
            </a:r>
            <a:r>
              <a:rPr lang="ko-KR" altLang="en-US" sz="1400" b="1" u="sng" dirty="0" err="1" smtClean="0"/>
              <a:t>셋업</a:t>
            </a:r>
            <a:endParaRPr lang="en-US" altLang="ko-KR" sz="1400" b="1" u="sng" dirty="0" smtClean="0"/>
          </a:p>
        </p:txBody>
      </p:sp>
      <p:pic>
        <p:nvPicPr>
          <p:cNvPr id="1026" name="Picture 2" descr="https://erratic-tailor-f01.notion.site/image/https%3A%2F%2Fs3-us-west-2.amazonaws.com%2Fsecure.notion-static.com%2Fbf29a574-afae-4d8d-813a-cff2a5e77492%2FUntitled.png?table=block&amp;id=6887ece2-3c78-4b01-a1be-5fb279758cec&amp;spaceId=ad2a71b5-1b0d-4734-bbc4-60a807442e5d&amp;width=74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120405"/>
            <a:ext cx="4511338" cy="11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rratic-tailor-f01.notion.site/image/https%3A%2F%2Fs3-us-west-2.amazonaws.com%2Fsecure.notion-static.com%2Fba9961b2-879a-4031-9fcd-96a77dc6e593%2FUntitled.png?table=block&amp;id=7f14c4e0-674c-4e9d-8ecc-253c11a29164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" y="3501058"/>
            <a:ext cx="4619050" cy="2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1196411" y="2486511"/>
            <a:ext cx="358924" cy="48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23702" y="2406900"/>
            <a:ext cx="39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다음과 같은 형태로 섞어서 사용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cutmix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30" name="Picture 6" descr="https://erratic-tailor-f01.notion.site/image/https%3A%2F%2Fs3-us-west-2.amazonaws.com%2Fsecure.notion-static.com%2Fc4234b30-aef7-45d7-830d-b7511d4810d3%2FUntitled.png?table=block&amp;id=387bb466-fa0d-4a03-868b-517616be2c9a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4" y="3053231"/>
            <a:ext cx="2978644" cy="30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7234" y="3828194"/>
            <a:ext cx="3057125" cy="743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649905" y="4089000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70528" y="4015429"/>
            <a:ext cx="80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662892" y="3351554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4011" y="3277983"/>
            <a:ext cx="118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비정상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2" y="1843473"/>
            <a:ext cx="3122480" cy="2284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49" y="1843473"/>
            <a:ext cx="3122480" cy="2284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0" y="4268969"/>
            <a:ext cx="3122480" cy="2284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1" y="4268968"/>
            <a:ext cx="3122481" cy="228414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633547" y="194522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5231" y="1517459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8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53461" y="1205187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1612224"/>
            <a:ext cx="3447812" cy="25221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3" y="1612639"/>
            <a:ext cx="3447245" cy="2521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2" y="4155150"/>
            <a:ext cx="3447813" cy="2522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4155151"/>
            <a:ext cx="3447812" cy="252213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172074" y="181061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7424" y="1482186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1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SegMix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99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Summary – KAIST part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59302"/>
              </p:ext>
            </p:extLst>
          </p:nvPr>
        </p:nvGraphicFramePr>
        <p:xfrm>
          <a:off x="166254" y="926981"/>
          <a:ext cx="8370994" cy="3979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724">
                  <a:extLst>
                    <a:ext uri="{9D8B030D-6E8A-4147-A177-3AD203B41FA5}">
                      <a16:colId xmlns:a16="http://schemas.microsoft.com/office/drawing/2014/main" val="318868212"/>
                    </a:ext>
                  </a:extLst>
                </a:gridCol>
                <a:gridCol w="1689455">
                  <a:extLst>
                    <a:ext uri="{9D8B030D-6E8A-4147-A177-3AD203B41FA5}">
                      <a16:colId xmlns:a16="http://schemas.microsoft.com/office/drawing/2014/main" val="3841224819"/>
                    </a:ext>
                  </a:extLst>
                </a:gridCol>
                <a:gridCol w="3498619">
                  <a:extLst>
                    <a:ext uri="{9D8B030D-6E8A-4147-A177-3AD203B41FA5}">
                      <a16:colId xmlns:a16="http://schemas.microsoft.com/office/drawing/2014/main" val="28158467"/>
                    </a:ext>
                  </a:extLst>
                </a:gridCol>
                <a:gridCol w="2298196">
                  <a:extLst>
                    <a:ext uri="{9D8B030D-6E8A-4147-A177-3AD203B41FA5}">
                      <a16:colId xmlns:a16="http://schemas.microsoft.com/office/drawing/2014/main" val="2739075719"/>
                    </a:ext>
                  </a:extLst>
                </a:gridCol>
              </a:tblGrid>
              <a:tr h="320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범주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altLang="ko-KR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 설명</a:t>
                      </a:r>
                      <a:r>
                        <a:rPr lang="en-US" altLang="ko-KR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필요 사항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35474"/>
                  </a:ext>
                </a:extLst>
              </a:tr>
              <a:tr h="32040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스캐너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learning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변경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요구 패치 생성 모듈 구현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프레임워크 학습 시스템 구현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9424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기능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그래프 간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similarity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연산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동일 위치 판단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그래프 유사도 모듈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조직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chunk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단위 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모듈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방식 학습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모델과 앙상블</a:t>
                      </a:r>
                      <a:endParaRPr lang="en-US" altLang="ko-KR" sz="12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6170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패치 사이즈를 다양하게 사용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  <a:endParaRPr lang="ko-KR" altLang="en-US" sz="12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32234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 (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NET)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기존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3Class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4Class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로 변경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추가적 필요 사항 없음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Stomach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&lt;- colon net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슬라이드로 학습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(WSI)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88037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Augmentation</a:t>
                      </a:r>
                    </a:p>
                    <a:p>
                      <a:pPr algn="ctr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200" kern="1200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Mixpatch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방식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2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Negative: Mix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414559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M: Mix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4921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불확실한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D: Mix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학습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논의 필요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6996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카이스트 </a:t>
                      </a: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DeiT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이후 진행 방향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시스템 설계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기반의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분류기 개발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294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342" y="6234387"/>
            <a:ext cx="5439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/>
              <a:t>*</a:t>
            </a:r>
            <a:r>
              <a:rPr lang="ko-KR" altLang="en-US" sz="1600" b="1" u="sng" dirty="0" smtClean="0"/>
              <a:t>명칭은 혼선의 방지를 위해 공유된 </a:t>
            </a:r>
            <a:r>
              <a:rPr lang="en-US" altLang="ko-KR" sz="1600" b="1" u="sng" dirty="0" smtClean="0"/>
              <a:t>excel </a:t>
            </a:r>
            <a:r>
              <a:rPr lang="ko-KR" altLang="en-US" sz="1600" b="1" u="sng" dirty="0" smtClean="0"/>
              <a:t>내용과 매칭</a:t>
            </a:r>
            <a:endParaRPr lang="ko-KR" altLang="en-US" sz="1600" b="1" u="sng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09654"/>
              </p:ext>
            </p:extLst>
          </p:nvPr>
        </p:nvGraphicFramePr>
        <p:xfrm>
          <a:off x="166254" y="5164486"/>
          <a:ext cx="8370994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724">
                  <a:extLst>
                    <a:ext uri="{9D8B030D-6E8A-4147-A177-3AD203B41FA5}">
                      <a16:colId xmlns:a16="http://schemas.microsoft.com/office/drawing/2014/main" val="1521670562"/>
                    </a:ext>
                  </a:extLst>
                </a:gridCol>
                <a:gridCol w="1689455">
                  <a:extLst>
                    <a:ext uri="{9D8B030D-6E8A-4147-A177-3AD203B41FA5}">
                      <a16:colId xmlns:a16="http://schemas.microsoft.com/office/drawing/2014/main" val="2748176975"/>
                    </a:ext>
                  </a:extLst>
                </a:gridCol>
                <a:gridCol w="3498619">
                  <a:extLst>
                    <a:ext uri="{9D8B030D-6E8A-4147-A177-3AD203B41FA5}">
                      <a16:colId xmlns:a16="http://schemas.microsoft.com/office/drawing/2014/main" val="2864764692"/>
                    </a:ext>
                  </a:extLst>
                </a:gridCol>
                <a:gridCol w="2298196">
                  <a:extLst>
                    <a:ext uri="{9D8B030D-6E8A-4147-A177-3AD203B41FA5}">
                      <a16:colId xmlns:a16="http://schemas.microsoft.com/office/drawing/2014/main" val="3326695612"/>
                    </a:ext>
                  </a:extLst>
                </a:gridCol>
              </a:tblGrid>
              <a:tr h="3204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현미경</a:t>
                      </a:r>
                      <a:endParaRPr lang="ko-KR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&amp; </a:t>
                      </a: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-Mix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개발 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차 완료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결과 평가 및 이슈 수정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73093"/>
                  </a:ext>
                </a:extLst>
              </a:tr>
              <a:tr h="320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Weakly</a:t>
                      </a:r>
                      <a:r>
                        <a:rPr lang="en-US" altLang="ko-KR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Supervised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COD-CAM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개발 방향 논의 필요</a:t>
                      </a:r>
                      <a:endParaRPr lang="en-US" altLang="ko-KR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</a:t>
                      </a:r>
                      <a:r>
                        <a:rPr lang="en-US" altLang="ko-KR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 학습 필요 여부 논의 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45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1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24" y="1870526"/>
            <a:ext cx="2827023" cy="2188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56" y="4140855"/>
            <a:ext cx="4459519" cy="13877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857065"/>
            <a:ext cx="4695838" cy="49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82" b="-1"/>
          <a:stretch/>
        </p:blipFill>
        <p:spPr>
          <a:xfrm>
            <a:off x="155575" y="931491"/>
            <a:ext cx="6220484" cy="549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3181" y="2119358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25013" y="4468027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19" y="3853268"/>
            <a:ext cx="2602281" cy="2572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8628" y="64259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prediction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90744" y="64691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 prediction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470063" y="1110953"/>
            <a:ext cx="0" cy="5315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SegMix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–</a:t>
            </a:r>
            <a:r>
              <a:rPr lang="ko-KR" altLang="en-US" sz="2000" b="1" dirty="0" smtClean="0">
                <a:latin typeface="+mj-ea"/>
                <a:ea typeface="+mj-ea"/>
              </a:rPr>
              <a:t>이미지 요청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67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이미지 요청 사항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320" y="709190"/>
            <a:ext cx="7310927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두 </a:t>
            </a:r>
            <a:r>
              <a:rPr lang="ko-KR" altLang="en-US" sz="1400" dirty="0">
                <a:latin typeface="+mj-ea"/>
                <a:ea typeface="+mj-ea"/>
              </a:rPr>
              <a:t>가지 특징 중 하나 이상을 가지는 </a:t>
            </a:r>
            <a:r>
              <a:rPr lang="en-US" altLang="ko-KR" sz="1400" dirty="0">
                <a:latin typeface="+mj-ea"/>
                <a:ea typeface="+mj-ea"/>
              </a:rPr>
              <a:t>N </a:t>
            </a:r>
            <a:r>
              <a:rPr lang="ko-KR" altLang="en-US" sz="1400" dirty="0">
                <a:latin typeface="+mj-ea"/>
                <a:ea typeface="+mj-ea"/>
              </a:rPr>
              <a:t>데이터가 </a:t>
            </a:r>
            <a:r>
              <a:rPr lang="ko-KR" altLang="en-US" sz="1400" dirty="0" smtClean="0">
                <a:latin typeface="+mj-ea"/>
                <a:ea typeface="+mj-ea"/>
              </a:rPr>
              <a:t>필요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가 선명하게 다수 존재하는 </a:t>
            </a:r>
            <a:r>
              <a:rPr lang="ko-KR" altLang="en-US" sz="1400" dirty="0" smtClean="0">
                <a:latin typeface="+mj-ea"/>
                <a:ea typeface="+mj-ea"/>
              </a:rPr>
              <a:t>조직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의 색이 유독 진하면 더 좋습니다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Figure1,2).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와 별개로 거칠고 색이 짙은 세포조직이 있는 </a:t>
            </a:r>
            <a:r>
              <a:rPr lang="en-US" altLang="ko-KR" sz="1400" dirty="0" smtClean="0">
                <a:latin typeface="+mj-ea"/>
                <a:ea typeface="+mj-ea"/>
              </a:rPr>
              <a:t>image 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 3,4).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>
                <a:latin typeface="+mj-ea"/>
                <a:ea typeface="+mj-ea"/>
              </a:rPr>
              <a:t>딥러닝모델은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저 부분을 정말 </a:t>
            </a:r>
            <a:r>
              <a:rPr lang="ko-KR" altLang="en-US" sz="1400" dirty="0" smtClean="0">
                <a:latin typeface="+mj-ea"/>
                <a:ea typeface="+mj-ea"/>
              </a:rPr>
              <a:t>어려워함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4" y="2409594"/>
            <a:ext cx="2707858" cy="42035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7" y="2215548"/>
            <a:ext cx="2962514" cy="4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6734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23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7" y="6120875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57" y="916362"/>
            <a:ext cx="3556700" cy="2601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27807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1" y="3901040"/>
            <a:ext cx="2917121" cy="215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10807"/>
            <a:ext cx="2915895" cy="2142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6" y="3899314"/>
            <a:ext cx="2938162" cy="2151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20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수도 코드에 어떤 형태가 더 적합한지 논의 </a:t>
            </a:r>
            <a:r>
              <a:rPr lang="ko-KR" altLang="en-US" sz="1200" dirty="0" smtClean="0"/>
              <a:t>필요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모델이 필요한가</a:t>
            </a:r>
            <a:r>
              <a:rPr lang="en-US" altLang="ko-KR" sz="1200" dirty="0" smtClean="0"/>
              <a:t>?)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</a:t>
            </a:r>
            <a:r>
              <a:rPr lang="ko-KR" altLang="en-US" sz="1200" dirty="0" smtClean="0"/>
              <a:t>보임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전체 시스템에서 </a:t>
            </a:r>
            <a:r>
              <a:rPr lang="en-US" altLang="ko-KR" sz="1200" dirty="0" smtClean="0"/>
              <a:t>40</a:t>
            </a:r>
            <a:r>
              <a:rPr lang="ko-KR" altLang="en-US" sz="1200" dirty="0" smtClean="0"/>
              <a:t>배율이 필수적인지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의 경우 배율이 보임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모서리쪽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그림자에 의한 에러가 많음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3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참고 슬라이드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2</a:t>
            </a:r>
            <a:r>
              <a:rPr lang="en-US" altLang="ko-KR" b="1" dirty="0" smtClean="0">
                <a:latin typeface="+mj-ea"/>
              </a:rPr>
              <a:t>. Incremental leaning system (2)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628894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System concept</a:t>
            </a:r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 rot="16200000">
            <a:off x="6582984" y="1071455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387610" y="2063443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37" y="4826725"/>
            <a:ext cx="1546248" cy="85645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38076" y="5752348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815650" y="3217338"/>
            <a:ext cx="720080" cy="893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622" y="415183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794" y="3221281"/>
            <a:ext cx="864096" cy="9852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330" y="1212358"/>
            <a:ext cx="504056" cy="12433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71774" y="423314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30" y="1364758"/>
            <a:ext cx="504056" cy="12433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130" y="1517158"/>
            <a:ext cx="504056" cy="1243338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8" idx="2"/>
            <a:endCxn id="10" idx="0"/>
          </p:cNvCxnSpPr>
          <p:nvPr/>
        </p:nvCxnSpPr>
        <p:spPr>
          <a:xfrm rot="5400000">
            <a:off x="1329503" y="2606683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8" idx="2"/>
            <a:endCxn id="12" idx="0"/>
          </p:cNvCxnSpPr>
          <p:nvPr/>
        </p:nvCxnSpPr>
        <p:spPr>
          <a:xfrm rot="16200000" flipH="1">
            <a:off x="1931608" y="2769046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3994" y="109151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383842" y="4510142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75690" y="4510142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37327" y="5041194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87386" y="5051853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81744" y="498937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7" name="직선 연결선 26"/>
          <p:cNvCxnSpPr>
            <a:endCxn id="26" idx="2"/>
          </p:cNvCxnSpPr>
          <p:nvPr/>
        </p:nvCxnSpPr>
        <p:spPr>
          <a:xfrm>
            <a:off x="1702941" y="5041194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690" y="474836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6062" y="5786396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16200000" flipH="1">
            <a:off x="1218166" y="5225059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1848526" y="5248519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87386" y="110407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701" y="3617296"/>
            <a:ext cx="2593781" cy="241885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046385" y="4779138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436813" y="5091736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090975" y="6036155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9454" y="3916559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764114" y="4055058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764114" y="4055058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764114" y="4055058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376760" y="2151236"/>
            <a:ext cx="404747" cy="573934"/>
            <a:chOff x="5450408" y="3255368"/>
            <a:chExt cx="489744" cy="694460"/>
          </a:xfrm>
        </p:grpSpPr>
        <p:sp>
          <p:nvSpPr>
            <p:cNvPr id="42" name="원통 4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통 4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화살표 연결선 44"/>
          <p:cNvCxnSpPr>
            <a:stCxn id="34" idx="0"/>
            <a:endCxn id="42" idx="3"/>
          </p:cNvCxnSpPr>
          <p:nvPr/>
        </p:nvCxnSpPr>
        <p:spPr>
          <a:xfrm flipV="1">
            <a:off x="5219009" y="2725170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5" idx="0"/>
            <a:endCxn id="42" idx="3"/>
          </p:cNvCxnSpPr>
          <p:nvPr/>
        </p:nvCxnSpPr>
        <p:spPr>
          <a:xfrm flipV="1">
            <a:off x="5594177" y="2725170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712466" y="3031553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410666" y="2553663"/>
            <a:ext cx="406466" cy="50418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689" y="1043248"/>
            <a:ext cx="864096" cy="985229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6564654" y="2766919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0575" y="5919240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94428" y="4987234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444784" y="4957870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912784" y="5090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2" idx="0"/>
            <a:endCxn id="42" idx="3"/>
          </p:cNvCxnSpPr>
          <p:nvPr/>
        </p:nvCxnSpPr>
        <p:spPr>
          <a:xfrm flipH="1" flipV="1">
            <a:off x="6579134" y="2725170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2" idx="3"/>
          </p:cNvCxnSpPr>
          <p:nvPr/>
        </p:nvCxnSpPr>
        <p:spPr>
          <a:xfrm flipH="1" flipV="1">
            <a:off x="6579134" y="2725170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4" idx="0"/>
            <a:endCxn id="42" idx="3"/>
          </p:cNvCxnSpPr>
          <p:nvPr/>
        </p:nvCxnSpPr>
        <p:spPr>
          <a:xfrm flipH="1" flipV="1">
            <a:off x="6579134" y="2725170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203" y="2813778"/>
            <a:ext cx="403106" cy="45961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731405" y="3242190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55616" y="259125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52139" y="228137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66358" y="187144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6636662" y="1444646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433879" y="1443457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99958" y="1043248"/>
            <a:ext cx="416836" cy="40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6587" y="645961"/>
            <a:ext cx="55877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핵심 필요 사항</a:t>
            </a:r>
            <a:endParaRPr lang="en-US" altLang="ko-KR" sz="1400" u="sng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b="1" dirty="0" smtClean="0"/>
              <a:t>case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false positive </a:t>
            </a:r>
            <a:r>
              <a:rPr lang="ko-KR" altLang="en-US" sz="1400" dirty="0" smtClean="0"/>
              <a:t>인지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좌표 정보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좌표 및 </a:t>
            </a:r>
            <a:r>
              <a:rPr lang="en-US" altLang="ko-KR" sz="1400" dirty="0" smtClean="0"/>
              <a:t>WSI</a:t>
            </a:r>
            <a:r>
              <a:rPr lang="ko-KR" altLang="en-US" sz="1400" dirty="0" smtClean="0"/>
              <a:t>로 학습용 패치 생성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업데이트 데이터 </a:t>
            </a:r>
            <a:r>
              <a:rPr lang="en-US" altLang="ko-KR" sz="1400" dirty="0" smtClean="0"/>
              <a:t>storage</a:t>
            </a:r>
            <a:r>
              <a:rPr lang="ko-KR" altLang="en-US" sz="1400" dirty="0" smtClean="0"/>
              <a:t>에 저장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(5)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b="1" dirty="0" smtClean="0"/>
              <a:t>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false negative </a:t>
            </a:r>
            <a:r>
              <a:rPr lang="ko-KR" altLang="en-US" sz="1400" dirty="0"/>
              <a:t>인지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오분류된</a:t>
            </a:r>
            <a:r>
              <a:rPr lang="ko-KR" altLang="en-US" sz="1400" dirty="0"/>
              <a:t> 패치에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선택 및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선택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</a:t>
            </a:r>
            <a:r>
              <a:rPr lang="ko-KR" altLang="en-US" sz="1400" dirty="0"/>
              <a:t> 패치</a:t>
            </a:r>
            <a:r>
              <a:rPr lang="en-US" altLang="ko-KR" sz="1400" dirty="0"/>
              <a:t>-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정보 </a:t>
            </a:r>
            <a:r>
              <a:rPr lang="en-US" altLang="ko-KR" sz="1400" dirty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(4) </a:t>
            </a:r>
            <a:r>
              <a:rPr lang="ko-KR" altLang="en-US" sz="1400" dirty="0"/>
              <a:t>좌표 및 </a:t>
            </a:r>
            <a:r>
              <a:rPr lang="en-US" altLang="ko-KR" sz="1400" dirty="0"/>
              <a:t>WSI</a:t>
            </a:r>
            <a:r>
              <a:rPr lang="ko-KR" altLang="en-US" sz="1400" dirty="0"/>
              <a:t>로 학습용 패치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5) </a:t>
            </a:r>
            <a:r>
              <a:rPr lang="ko-KR" altLang="en-US" sz="1400" dirty="0"/>
              <a:t>업데이트 데이터 </a:t>
            </a:r>
            <a:r>
              <a:rPr lang="en-US" altLang="ko-KR" sz="1400" dirty="0"/>
              <a:t>storage</a:t>
            </a:r>
            <a:r>
              <a:rPr lang="ko-KR" altLang="en-US" sz="1400" dirty="0"/>
              <a:t>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6)</a:t>
            </a:r>
            <a:r>
              <a:rPr lang="ko-KR" altLang="en-US" sz="1400" dirty="0"/>
              <a:t> 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3) WSI </a:t>
            </a:r>
            <a:r>
              <a:rPr lang="ko-KR" altLang="en-US" sz="1400" b="1" dirty="0" smtClean="0"/>
              <a:t>분류기 업데이트 </a:t>
            </a:r>
            <a:r>
              <a:rPr lang="en-US" altLang="ko-KR" sz="1400" b="1" dirty="0" smtClean="0"/>
              <a:t>(annotation 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주기 </a:t>
            </a:r>
            <a:r>
              <a:rPr lang="ko-KR" altLang="en-US" sz="1400" b="1" dirty="0" err="1" smtClean="0"/>
              <a:t>업데이트시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후보 </a:t>
            </a:r>
            <a:r>
              <a:rPr lang="en-US" altLang="ko-KR" sz="1400" b="1" dirty="0" smtClean="0"/>
              <a:t>WSI</a:t>
            </a:r>
            <a:r>
              <a:rPr lang="ko-KR" altLang="en-US" sz="1400" b="1" dirty="0" smtClean="0"/>
              <a:t>를 포함하여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업데이트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대상 슬라이드를 선별하는 과정 필요</a:t>
            </a: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2</a:t>
            </a:r>
            <a:r>
              <a:rPr lang="en-US" altLang="ko-KR" b="1" dirty="0" smtClean="0">
                <a:latin typeface="+mj-ea"/>
              </a:rPr>
              <a:t>. Incremental leaning system (2)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06" y="254298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77489" y="331165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79697" y="270349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430053" y="2674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898053" y="280638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500" y="56437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502702" y="99278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26913" y="34185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311925" y="215322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492136" y="215322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492136" y="215322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289762" y="157929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599714" y="169375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6480" y="156683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5904888" y="413991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88644" y="644759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71" y="4510334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6313723" y="4404711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264256" y="399585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333584" y="4568090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7694508" y="4856055"/>
            <a:ext cx="591777" cy="5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7990396" y="4902639"/>
            <a:ext cx="295889" cy="6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Graph </a:t>
            </a:r>
            <a:r>
              <a:rPr lang="ko-KR" altLang="en-US" sz="2000" b="1" dirty="0" smtClean="0">
                <a:latin typeface="+mj-ea"/>
                <a:ea typeface="+mj-ea"/>
              </a:rPr>
              <a:t>모델 업데이트 방향성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14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이슈 대응의 방향성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위 음성 데이터 특성 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대장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병변의</a:t>
            </a:r>
            <a:r>
              <a:rPr lang="ko-KR" altLang="en-US" sz="1400" dirty="0" smtClean="0"/>
              <a:t> 크기가 다소 작음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올해 지속적으로 언급된 사항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작더라도 주요한 </a:t>
            </a:r>
            <a:r>
              <a:rPr lang="en-US" altLang="ko-KR" sz="1400" dirty="0" smtClean="0"/>
              <a:t>prediction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선별할수</a:t>
            </a:r>
            <a:r>
              <a:rPr lang="ko-KR" altLang="en-US" sz="1400" dirty="0" smtClean="0"/>
              <a:t> 있어야함 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패치 분류기의 오류 예측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중요한 </a:t>
            </a:r>
            <a:r>
              <a:rPr lang="en-US" altLang="ko-KR" sz="1400" dirty="0" smtClean="0"/>
              <a:t>prediction’</a:t>
            </a:r>
            <a:r>
              <a:rPr lang="ko-KR" altLang="en-US" sz="1400" dirty="0" smtClean="0"/>
              <a:t>을 구분하는 장치 필요</a:t>
            </a:r>
            <a:endParaRPr lang="en-US" altLang="ko-KR" sz="1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71" y="2096680"/>
            <a:ext cx="6588123" cy="13005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9" y="3745768"/>
            <a:ext cx="1149297" cy="983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29" y="3745768"/>
            <a:ext cx="1149297" cy="9839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30" y="3779229"/>
            <a:ext cx="1149297" cy="983987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1181100" y="3484399"/>
            <a:ext cx="299904" cy="26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3794628" y="3505892"/>
            <a:ext cx="299904" cy="26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6659498" y="3517860"/>
            <a:ext cx="299904" cy="26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1641427" y="3596502"/>
            <a:ext cx="152400" cy="2520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4320582" y="3527162"/>
            <a:ext cx="152400" cy="2520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7210976" y="3587446"/>
            <a:ext cx="152400" cy="2520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50" y="5403627"/>
            <a:ext cx="5345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 smtClean="0">
                <a:latin typeface="+mj-ea"/>
                <a:ea typeface="+mj-ea"/>
              </a:rPr>
              <a:t>그래프 간 </a:t>
            </a:r>
            <a:r>
              <a:rPr lang="en-US" altLang="ko-KR" sz="1400" dirty="0" smtClean="0">
                <a:latin typeface="+mj-ea"/>
                <a:ea typeface="+mj-ea"/>
              </a:rPr>
              <a:t>similarity </a:t>
            </a:r>
            <a:r>
              <a:rPr lang="ko-KR" altLang="en-US" sz="1400" dirty="0" smtClean="0">
                <a:latin typeface="+mj-ea"/>
                <a:ea typeface="+mj-ea"/>
              </a:rPr>
              <a:t>연산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각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조각 별 </a:t>
            </a:r>
            <a:r>
              <a:rPr lang="en-US" altLang="ko-KR" sz="1400" dirty="0" smtClean="0">
                <a:latin typeface="+mj-ea"/>
                <a:ea typeface="+mj-ea"/>
              </a:rPr>
              <a:t>prediction</a:t>
            </a:r>
            <a:r>
              <a:rPr lang="ko-KR" altLang="en-US" sz="1400" dirty="0" smtClean="0">
                <a:latin typeface="+mj-ea"/>
                <a:ea typeface="+mj-ea"/>
              </a:rPr>
              <a:t>의 일치도 판독 가능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r>
              <a:rPr lang="en-US" altLang="ko-KR" sz="1400" dirty="0" smtClean="0">
                <a:latin typeface="+mj-ea"/>
                <a:ea typeface="+mj-ea"/>
              </a:rPr>
              <a:t> =&gt; </a:t>
            </a:r>
            <a:r>
              <a:rPr lang="ko-KR" altLang="en-US" sz="1400" dirty="0" smtClean="0">
                <a:latin typeface="+mj-ea"/>
                <a:ea typeface="+mj-ea"/>
              </a:rPr>
              <a:t>높은 경우에 대해서 각 패치 </a:t>
            </a:r>
            <a:r>
              <a:rPr lang="en-US" altLang="ko-KR" sz="1400" dirty="0" smtClean="0">
                <a:latin typeface="+mj-ea"/>
                <a:ea typeface="+mj-ea"/>
              </a:rPr>
              <a:t>prediction</a:t>
            </a:r>
            <a:r>
              <a:rPr lang="ko-KR" altLang="en-US" sz="1400" dirty="0" smtClean="0">
                <a:latin typeface="+mj-ea"/>
                <a:ea typeface="+mj-ea"/>
              </a:rPr>
              <a:t>에 대한 내용 가중 </a:t>
            </a:r>
            <a:r>
              <a:rPr lang="en-US" altLang="ko-KR" sz="1400" dirty="0" smtClean="0">
                <a:latin typeface="+mj-ea"/>
                <a:ea typeface="+mj-ea"/>
              </a:rPr>
              <a:t>=&gt; </a:t>
            </a:r>
            <a:r>
              <a:rPr lang="ko-KR" altLang="en-US" sz="1400" dirty="0" smtClean="0">
                <a:latin typeface="+mj-ea"/>
                <a:ea typeface="+mj-ea"/>
              </a:rPr>
              <a:t>적은 </a:t>
            </a:r>
            <a:r>
              <a:rPr lang="en-US" altLang="ko-KR" sz="1400" dirty="0">
                <a:latin typeface="+mj-ea"/>
                <a:ea typeface="+mj-ea"/>
              </a:rPr>
              <a:t>heat</a:t>
            </a:r>
            <a:r>
              <a:rPr lang="ko-KR" altLang="en-US" sz="1400" dirty="0" smtClean="0">
                <a:latin typeface="+mj-ea"/>
                <a:ea typeface="+mj-ea"/>
              </a:rPr>
              <a:t>라도 결과 판단에 강하게 사용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en-US" altLang="ko-KR" sz="1400" dirty="0" smtClean="0">
                <a:latin typeface="+mj-ea"/>
                <a:ea typeface="+mj-ea"/>
              </a:rPr>
              <a:t>=&gt; </a:t>
            </a:r>
            <a:r>
              <a:rPr lang="ko-KR" altLang="en-US" sz="1400" dirty="0" smtClean="0">
                <a:latin typeface="+mj-ea"/>
                <a:ea typeface="+mj-ea"/>
              </a:rPr>
              <a:t>주변 정보 </a:t>
            </a:r>
            <a:r>
              <a:rPr lang="en-US" altLang="ko-KR" sz="1400" dirty="0" smtClean="0">
                <a:latin typeface="+mj-ea"/>
                <a:ea typeface="+mj-ea"/>
              </a:rPr>
              <a:t>X -&gt; 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19" name="꺾인 연결선 18"/>
          <p:cNvCxnSpPr>
            <a:stCxn id="2" idx="2"/>
            <a:endCxn id="5" idx="0"/>
          </p:cNvCxnSpPr>
          <p:nvPr/>
        </p:nvCxnSpPr>
        <p:spPr>
          <a:xfrm rot="16200000" flipH="1">
            <a:off x="1760332" y="4226591"/>
            <a:ext cx="660688" cy="1667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1" idx="2"/>
            <a:endCxn id="5" idx="0"/>
          </p:cNvCxnSpPr>
          <p:nvPr/>
        </p:nvCxnSpPr>
        <p:spPr>
          <a:xfrm rot="5400000">
            <a:off x="4563169" y="3124232"/>
            <a:ext cx="627227" cy="39051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0" idx="2"/>
            <a:endCxn id="5" idx="0"/>
          </p:cNvCxnSpPr>
          <p:nvPr/>
        </p:nvCxnSpPr>
        <p:spPr>
          <a:xfrm rot="5400000">
            <a:off x="3092337" y="4561602"/>
            <a:ext cx="660688" cy="9969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58199" y="5622653"/>
            <a:ext cx="305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그래프 동일한 위치의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voting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46" name="꺾인 연결선 45"/>
          <p:cNvCxnSpPr>
            <a:stCxn id="10" idx="2"/>
            <a:endCxn id="45" idx="0"/>
          </p:cNvCxnSpPr>
          <p:nvPr/>
        </p:nvCxnSpPr>
        <p:spPr>
          <a:xfrm rot="16200000" flipH="1">
            <a:off x="5195828" y="3455105"/>
            <a:ext cx="892898" cy="34421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VIT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9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44699</TotalTime>
  <Words>1041</Words>
  <Application>Microsoft Office PowerPoint</Application>
  <PresentationFormat>화면 슬라이드 쇼(4:3)</PresentationFormat>
  <Paragraphs>204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NotoSansKR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568</cp:revision>
  <dcterms:created xsi:type="dcterms:W3CDTF">2021-03-24T07:36:17Z</dcterms:created>
  <dcterms:modified xsi:type="dcterms:W3CDTF">2022-01-10T08:19:09Z</dcterms:modified>
</cp:coreProperties>
</file>